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1" r:id="rId8"/>
    <p:sldId id="306" r:id="rId9"/>
    <p:sldId id="262" r:id="rId10"/>
    <p:sldId id="264" r:id="rId11"/>
    <p:sldId id="305" r:id="rId12"/>
    <p:sldId id="295" r:id="rId13"/>
    <p:sldId id="266" r:id="rId14"/>
    <p:sldId id="268" r:id="rId15"/>
    <p:sldId id="304" r:id="rId16"/>
    <p:sldId id="269" r:id="rId17"/>
    <p:sldId id="270" r:id="rId18"/>
    <p:sldId id="272" r:id="rId19"/>
    <p:sldId id="273" r:id="rId20"/>
    <p:sldId id="296" r:id="rId21"/>
    <p:sldId id="297" r:id="rId22"/>
    <p:sldId id="299" r:id="rId23"/>
    <p:sldId id="298" r:id="rId24"/>
    <p:sldId id="274" r:id="rId25"/>
    <p:sldId id="303" r:id="rId26"/>
    <p:sldId id="277" r:id="rId27"/>
    <p:sldId id="300" r:id="rId28"/>
    <p:sldId id="30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17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63F5-8443-4B2C-8014-82F49EE6C4F7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10271-9416-43E5-B2D0-6529BA19B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C10B-E109-4C9F-AB9A-A80015E578A3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C43E-C48E-4DFB-87EA-F5C78346A1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2A0F-6EAE-4CD9-A1DF-6DF91BD34D65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F0BC4-9442-4F51-A450-7094D29EF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0C78-4C68-46DB-932B-7811DF16052E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B54B6-D32B-4435-800D-145477668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B313-E215-481F-9902-1FAF476426F5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F6F2-4DC4-4AAB-9071-374BD9B1A1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E0500-CF70-4095-B5AA-1F18FA8F3543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E127-FDDB-4E86-B597-D9375D43F2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D0F3D-C869-4329-8DE3-4A8E5722D12C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D2F9F-4217-4ECC-8B97-13C214A4E0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1CB4-1015-4948-A33C-A0BDBADB5FCA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D05D1-B7CB-47EC-9F24-574747565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0C5A0-C939-42C6-8E27-FB4719F35A1D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149B-8347-4DB9-87AA-F292FCA205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3173-20D2-4F8A-A728-8B6F4B1B0705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F925E-1366-47C7-98AD-2C79E6C85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A2D9-D37B-49E4-90EE-AE52BFD07683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9A0B-29AF-4FE2-A8CE-4662A5D28B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825B9C-313C-468E-927D-4B5CDE0DE9C7}" type="datetimeFigureOut">
              <a:rPr lang="en-US"/>
              <a:pPr>
                <a:defRPr/>
              </a:pPr>
              <a:t>6/17/2010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5A4272-7E57-40EF-8236-1D576D1A72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9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71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1" y="1777987"/>
            <a:ext cx="8458200" cy="15001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AUDIT ON DAY THEATRE UTILISATION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8" y="3886200"/>
            <a:ext cx="8482012" cy="14716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Dr N </a:t>
            </a:r>
            <a:r>
              <a:rPr lang="en-GB" dirty="0" err="1" smtClean="0"/>
              <a:t>Shetty</a:t>
            </a:r>
            <a:r>
              <a:rPr lang="en-GB" dirty="0" smtClean="0"/>
              <a:t>, Dr A </a:t>
            </a:r>
            <a:r>
              <a:rPr lang="en-GB" dirty="0" err="1" smtClean="0"/>
              <a:t>Relwani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err="1" smtClean="0"/>
              <a:t>Darent</a:t>
            </a:r>
            <a:r>
              <a:rPr lang="en-GB" dirty="0" smtClean="0"/>
              <a:t> Valley Hospital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Dartford, Kent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MORNING SESSIONS - start time</a:t>
            </a:r>
            <a:endParaRPr lang="en-GB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22762"/>
          </a:xfrm>
        </p:spPr>
        <p:txBody>
          <a:bodyPr/>
          <a:lstStyle/>
          <a:p>
            <a:pPr eaLnBrk="1" hangingPunct="1"/>
            <a:r>
              <a:rPr lang="en-GB" sz="2800" smtClean="0"/>
              <a:t>95 sessions</a:t>
            </a:r>
          </a:p>
          <a:p>
            <a:pPr eaLnBrk="1" hangingPunct="1"/>
            <a:r>
              <a:rPr lang="en-GB" sz="2800" smtClean="0"/>
              <a:t>12 - started early(earliest start 30minutes)</a:t>
            </a:r>
          </a:p>
          <a:p>
            <a:pPr eaLnBrk="1" hangingPunct="1"/>
            <a:r>
              <a:rPr lang="en-GB" sz="2800" smtClean="0"/>
              <a:t>17 - started on time</a:t>
            </a:r>
          </a:p>
          <a:p>
            <a:pPr eaLnBrk="1" hangingPunct="1"/>
            <a:r>
              <a:rPr lang="en-GB" sz="2800" smtClean="0"/>
              <a:t>66 - delayed starts(latest start 70 minutes)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25 within 15 mins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41 &gt;15 mins </a:t>
            </a:r>
          </a:p>
          <a:p>
            <a:pPr eaLnBrk="1" hangingPunct="1"/>
            <a:r>
              <a:rPr lang="en-GB" sz="2800" smtClean="0"/>
              <a:t>54 - started within 15minutes of scheduled start </a:t>
            </a:r>
            <a:r>
              <a:rPr lang="en-GB" sz="2800" smtClean="0">
                <a:solidFill>
                  <a:srgbClr val="FF0000"/>
                </a:solidFill>
              </a:rPr>
              <a:t>(57% vs RCoA standard of 100%)</a:t>
            </a:r>
          </a:p>
          <a:p>
            <a:pPr eaLnBrk="1" hangingPunct="1"/>
            <a:endParaRPr lang="en-GB" sz="5900" smtClean="0"/>
          </a:p>
          <a:p>
            <a:pPr lvl="1"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1163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Morning sessions start time</a:t>
            </a:r>
            <a:endParaRPr lang="en-GB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332.5 hours available</a:t>
            </a:r>
            <a:endParaRPr lang="en-GB" sz="280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2800" smtClean="0"/>
              <a:t>27 hours delay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8% of total available time</a:t>
            </a:r>
          </a:p>
          <a:p>
            <a:pPr eaLnBrk="1" hangingPunct="1"/>
            <a:r>
              <a:rPr lang="en-GB" sz="2800" smtClean="0"/>
              <a:t>12 early starts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1.95hours gained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Reasons for late starts</a:t>
            </a:r>
            <a:endParaRPr lang="en-GB" dirty="0"/>
          </a:p>
        </p:txBody>
      </p:sp>
      <p:graphicFrame>
        <p:nvGraphicFramePr>
          <p:cNvPr id="24578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presentationml/2006/ole">
            <p:oleObj spid="_x0000_s24578" r:id="rId3" imgW="8687553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Morning sessions end time</a:t>
            </a:r>
            <a:endParaRPr lang="en-GB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45 - early(15 mins-190mins)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 </a:t>
            </a:r>
            <a:r>
              <a:rPr lang="en-GB" sz="2800" smtClean="0">
                <a:solidFill>
                  <a:srgbClr val="C87D0E"/>
                </a:solidFill>
              </a:rPr>
              <a:t>-</a:t>
            </a:r>
            <a:r>
              <a:rPr lang="en-GB" sz="2800" smtClean="0"/>
              <a:t> 11 started early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>
                <a:solidFill>
                  <a:srgbClr val="D2A010"/>
                </a:solidFill>
              </a:rPr>
              <a:t>          -</a:t>
            </a:r>
            <a:r>
              <a:rPr lang="en-GB" sz="2800" smtClean="0"/>
              <a:t> 13 started on time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 </a:t>
            </a:r>
            <a:r>
              <a:rPr lang="en-GB" sz="2800" smtClean="0">
                <a:solidFill>
                  <a:srgbClr val="C87D0E"/>
                </a:solidFill>
              </a:rPr>
              <a:t>-</a:t>
            </a:r>
            <a:r>
              <a:rPr lang="en-GB" sz="2800" smtClean="0"/>
              <a:t> 21 started late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6 - on time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39 overran(5mins-100mins), 36 following late starts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5 lists – not documented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45.25 hrs – time lost to early finishes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smtClean="0"/>
              <a:t>13.6% of total available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20 hrs - overrun time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AFTERNOON sessions START TIMES</a:t>
            </a:r>
            <a:endParaRPr lang="en-GB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487"/>
          </a:xfrm>
        </p:spPr>
        <p:txBody>
          <a:bodyPr/>
          <a:lstStyle/>
          <a:p>
            <a:pPr eaLnBrk="1" hangingPunct="1"/>
            <a:r>
              <a:rPr lang="en-GB" sz="2800" smtClean="0"/>
              <a:t>84 sessions</a:t>
            </a:r>
          </a:p>
          <a:p>
            <a:pPr eaLnBrk="1" hangingPunct="1"/>
            <a:r>
              <a:rPr lang="en-GB" sz="2800" smtClean="0"/>
              <a:t>3	early (earliest start 30 minutes)</a:t>
            </a:r>
          </a:p>
          <a:p>
            <a:pPr eaLnBrk="1" hangingPunct="1"/>
            <a:r>
              <a:rPr lang="en-GB" sz="2800" smtClean="0"/>
              <a:t>11	on time </a:t>
            </a:r>
          </a:p>
          <a:p>
            <a:pPr eaLnBrk="1" hangingPunct="1"/>
            <a:r>
              <a:rPr lang="en-GB" sz="2800" smtClean="0"/>
              <a:t>70	delayed starts (latest start 115 minutes)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18 within 15 mins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51 &gt;15 mins</a:t>
            </a:r>
          </a:p>
          <a:p>
            <a:pPr eaLnBrk="1" hangingPunct="1"/>
            <a:r>
              <a:rPr lang="en-GB" sz="2800" smtClean="0"/>
              <a:t>1 not documented</a:t>
            </a:r>
          </a:p>
          <a:p>
            <a:pPr eaLnBrk="1" hangingPunct="1"/>
            <a:r>
              <a:rPr lang="en-GB" sz="2800" smtClean="0"/>
              <a:t>32 - started within 15minutes of scheduled start </a:t>
            </a:r>
            <a:r>
              <a:rPr lang="en-GB" sz="2800" smtClean="0">
                <a:solidFill>
                  <a:srgbClr val="FF0000"/>
                </a:solidFill>
              </a:rPr>
              <a:t>(38% vs RCoA standard of 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AFTERNOON SESSIONS START TIMES</a:t>
            </a:r>
            <a:endParaRPr lang="en-GB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294 hours available</a:t>
            </a:r>
            <a:endParaRPr lang="en-GB" sz="280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2800" smtClean="0"/>
              <a:t>38.2 hours delay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12.9% of total available time</a:t>
            </a:r>
          </a:p>
          <a:p>
            <a:pPr eaLnBrk="1" hangingPunct="1"/>
            <a:r>
              <a:rPr lang="en-GB" sz="2800" smtClean="0"/>
              <a:t>3 early starts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45 minutes gained 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REASONS FOR late starts</a:t>
            </a:r>
            <a:endParaRPr lang="en-GB" dirty="0"/>
          </a:p>
        </p:txBody>
      </p:sp>
      <p:graphicFrame>
        <p:nvGraphicFramePr>
          <p:cNvPr id="2867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presentationml/2006/ole">
            <p:oleObj spid="_x0000_s28674" r:id="rId3" imgW="8687553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AFTERNOON sessions END TIME</a:t>
            </a:r>
            <a:endParaRPr lang="en-GB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50 - early(5 mins-135mins)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800" smtClean="0"/>
              <a:t>         </a:t>
            </a:r>
            <a:r>
              <a:rPr lang="en-GB" sz="2800" smtClean="0">
                <a:solidFill>
                  <a:srgbClr val="C87D0E"/>
                </a:solidFill>
              </a:rPr>
              <a:t>-</a:t>
            </a:r>
            <a:r>
              <a:rPr lang="en-GB" sz="2800" smtClean="0"/>
              <a:t> 2 started early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800" smtClean="0"/>
              <a:t>         </a:t>
            </a:r>
            <a:r>
              <a:rPr lang="en-GB" sz="2800" smtClean="0">
                <a:solidFill>
                  <a:srgbClr val="C87D0E"/>
                </a:solidFill>
              </a:rPr>
              <a:t>-</a:t>
            </a:r>
            <a:r>
              <a:rPr lang="en-GB" sz="2800" smtClean="0"/>
              <a:t> 6 started on time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800" smtClean="0"/>
              <a:t>         </a:t>
            </a:r>
            <a:r>
              <a:rPr lang="en-GB" sz="2800" smtClean="0">
                <a:solidFill>
                  <a:srgbClr val="C87D0E"/>
                </a:solidFill>
              </a:rPr>
              <a:t>-</a:t>
            </a:r>
            <a:r>
              <a:rPr lang="en-GB" sz="2800" smtClean="0"/>
              <a:t> 42 started late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10 - on time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18 - overran(10mins-85mins), 13 due to late starts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6 - not documented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37 hrs – lost to early finishes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GB" smtClean="0"/>
              <a:t>12.7% of total available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11.5 hrs - overrun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136 late starts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smtClean="0"/>
              <a:t>65.2 hours lost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95 Early finishes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smtClean="0"/>
              <a:t>80.5 hours lost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15 early starts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smtClean="0"/>
              <a:t>2.7 hours gained</a:t>
            </a:r>
          </a:p>
          <a:p>
            <a:pPr lvl="1" eaLnBrk="1" hangingPunct="1">
              <a:lnSpc>
                <a:spcPct val="80000"/>
              </a:lnSpc>
            </a:pPr>
            <a:endParaRPr lang="en-GB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56 Over-runs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GB" smtClean="0"/>
              <a:t>31.5 hours 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endParaRPr lang="en-GB" smtClean="0"/>
          </a:p>
          <a:p>
            <a:pPr eaLnBrk="1" hangingPunct="1">
              <a:lnSpc>
                <a:spcPct val="80000"/>
              </a:lnSpc>
            </a:pPr>
            <a:endParaRPr lang="en-GB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utilisation</a:t>
            </a:r>
            <a:endParaRPr lang="en-GB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In total 626.5 hours of theatre time available </a:t>
            </a:r>
          </a:p>
          <a:p>
            <a:pPr eaLnBrk="1" hangingPunct="1"/>
            <a:r>
              <a:rPr lang="en-GB" sz="2800" smtClean="0"/>
              <a:t>65 hours lost to late starts (10.3%)</a:t>
            </a:r>
          </a:p>
          <a:p>
            <a:pPr eaLnBrk="1" hangingPunct="1"/>
            <a:r>
              <a:rPr lang="en-GB" sz="2800" smtClean="0"/>
              <a:t>80.5 hours lost to early finishes (12.8%)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Total time utilised 480.8 hours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smtClean="0"/>
              <a:t>Utilisation = 76.7%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Department of Health NHS Plan 2000 – 75% elective surgery should be performed as day case surgery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  <a:p>
            <a:pPr eaLnBrk="1" hangingPunct="1"/>
            <a:r>
              <a:rPr lang="en-GB" sz="2800" smtClean="0"/>
              <a:t>Day surgery theatres must be used optimally to achieve maximum day case rates and reduced inpatient waiting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Under utilisation</a:t>
            </a:r>
            <a:endParaRPr lang="en-GB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36 morning sessions with &lt;80% utilisation – 37.9%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  <a:p>
            <a:pPr eaLnBrk="1" hangingPunct="1"/>
            <a:r>
              <a:rPr lang="en-GB" sz="2800" smtClean="0"/>
              <a:t>42 afternoon sessions with &lt;80% utilisation – 50%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  <a:p>
            <a:pPr eaLnBrk="1" hangingPunct="1"/>
            <a:r>
              <a:rPr lang="en-GB" sz="2800" smtClean="0"/>
              <a:t>78 sessions &lt;80% utilisation - 43.6%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gaps between patients</a:t>
            </a:r>
            <a:endParaRPr lang="en-GB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Morning sessions    8 with gaps &gt;10mins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                            77 &lt;10mins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                            10 not documented</a:t>
            </a:r>
          </a:p>
          <a:p>
            <a:pPr eaLnBrk="1" hangingPunct="1"/>
            <a:r>
              <a:rPr lang="en-GB" sz="2800" smtClean="0"/>
              <a:t>Afternoon sessions  3 with gaps &gt;10mins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                             72 &lt;10mins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                             9 not documented</a:t>
            </a:r>
          </a:p>
          <a:p>
            <a:pPr eaLnBrk="1" hangingPunct="1"/>
            <a:r>
              <a:rPr lang="en-GB" sz="2800" smtClean="0"/>
              <a:t>Gaps between patients in 6.1% vs </a:t>
            </a:r>
            <a:r>
              <a:rPr lang="en-GB" sz="2800" smtClean="0">
                <a:solidFill>
                  <a:srgbClr val="FF0000"/>
                </a:solidFill>
              </a:rPr>
              <a:t>&lt;10% RCoA standard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CANCELLATIONS</a:t>
            </a:r>
            <a:endParaRPr lang="en-GB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77 sessions: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  38 morning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  39 afternoon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  <a:p>
            <a:pPr eaLnBrk="1" hangingPunct="1"/>
            <a:r>
              <a:rPr lang="en-GB" sz="2800" smtClean="0"/>
              <a:t>91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CANCELLATIONS</a:t>
            </a:r>
            <a:endParaRPr lang="en-GB" dirty="0"/>
          </a:p>
        </p:txBody>
      </p:sp>
      <p:graphicFrame>
        <p:nvGraphicFramePr>
          <p:cNvPr id="35842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presentationml/2006/ole">
            <p:oleObj spid="_x0000_s35842" r:id="rId3" imgW="8687553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Out of 626.5 hours of theatre time available, 65 hours lost to late starts and 80.5 hours to early finishes. 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Total theatre time utilized 76.7 % </a:t>
            </a:r>
            <a:r>
              <a:rPr lang="en-GB" sz="2800" smtClean="0">
                <a:solidFill>
                  <a:srgbClr val="FF0000"/>
                </a:solidFill>
              </a:rPr>
              <a:t>(RCoA target 90%)</a:t>
            </a:r>
          </a:p>
          <a:p>
            <a:pPr eaLnBrk="1" hangingPunct="1">
              <a:lnSpc>
                <a:spcPct val="80000"/>
              </a:lnSpc>
            </a:pPr>
            <a:endParaRPr lang="en-GB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78 sessions (43.6%) had less than &lt;80% utilization </a:t>
            </a:r>
            <a:r>
              <a:rPr lang="en-GB" sz="2800" smtClean="0">
                <a:solidFill>
                  <a:srgbClr val="FF0000"/>
                </a:solidFill>
              </a:rPr>
              <a:t>(RCoA &lt;10%)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86 sessions (48%) started within 15 min of planned time </a:t>
            </a:r>
            <a:r>
              <a:rPr lang="en-GB" sz="2800" smtClean="0">
                <a:solidFill>
                  <a:srgbClr val="FF0000"/>
                </a:solidFill>
              </a:rPr>
              <a:t>(RCoA 100%)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Gaps between patients of &gt; 10 min in 6.1% sessions </a:t>
            </a:r>
            <a:r>
              <a:rPr lang="en-GB" sz="2800" smtClean="0">
                <a:solidFill>
                  <a:srgbClr val="FF0000"/>
                </a:solidFill>
              </a:rPr>
              <a:t>(RCoA &lt;10%)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Main reasons for poor utilisation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>
                <a:solidFill>
                  <a:schemeClr val="accent1"/>
                </a:solidFill>
              </a:rPr>
              <a:t>         + </a:t>
            </a:r>
            <a:r>
              <a:rPr lang="en-GB" sz="2800" smtClean="0"/>
              <a:t>Early finishes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>
                <a:solidFill>
                  <a:schemeClr val="accent1"/>
                </a:solidFill>
              </a:rPr>
              <a:t>         + </a:t>
            </a:r>
            <a:r>
              <a:rPr lang="en-GB" sz="2800" smtClean="0"/>
              <a:t>Day of surgery cancellations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 </a:t>
            </a:r>
            <a:r>
              <a:rPr lang="en-GB" sz="2800" smtClean="0">
                <a:solidFill>
                  <a:schemeClr val="accent1"/>
                </a:solidFill>
              </a:rPr>
              <a:t>+ </a:t>
            </a:r>
            <a:r>
              <a:rPr lang="en-GB" sz="2800" smtClean="0"/>
              <a:t>Late starts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GB" sz="2500" b="1" smtClean="0"/>
              <a:t>Better theatre planning and organization to enhance pt readiness for theatre</a:t>
            </a:r>
          </a:p>
          <a:p>
            <a:pPr lvl="1" eaLnBrk="1" hangingPunct="1">
              <a:lnSpc>
                <a:spcPct val="70000"/>
              </a:lnSpc>
            </a:pPr>
            <a:r>
              <a:rPr lang="en-GB" sz="2100" smtClean="0"/>
              <a:t>Theatre scheduling, minimize changes to order, letters with clear instructions, bed availability if needed(23 hr day surgery)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GB" sz="2100" smtClean="0"/>
          </a:p>
          <a:p>
            <a:pPr eaLnBrk="1" hangingPunct="1">
              <a:lnSpc>
                <a:spcPct val="70000"/>
              </a:lnSpc>
            </a:pPr>
            <a:r>
              <a:rPr lang="en-GB" sz="2500" b="1" smtClean="0"/>
              <a:t>Early Finishes</a:t>
            </a:r>
            <a:endParaRPr lang="en-GB" sz="2700" b="1" smtClean="0"/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3000" smtClean="0"/>
              <a:t>     </a:t>
            </a:r>
            <a:r>
              <a:rPr lang="en-GB" sz="2100" smtClean="0">
                <a:solidFill>
                  <a:schemeClr val="accent1"/>
                </a:solidFill>
              </a:rPr>
              <a:t>+  </a:t>
            </a:r>
            <a:r>
              <a:rPr lang="en-GB" sz="2100" smtClean="0"/>
              <a:t>Under utilised lists to be done fortnightly and alternate sessions to 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100" smtClean="0"/>
              <a:t>           specialities with waiting lists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GB" sz="2100" smtClean="0"/>
          </a:p>
          <a:p>
            <a:pPr eaLnBrk="1" hangingPunct="1">
              <a:lnSpc>
                <a:spcPct val="70000"/>
              </a:lnSpc>
            </a:pPr>
            <a:r>
              <a:rPr lang="en-GB" sz="2500" b="1" smtClean="0"/>
              <a:t>Cancellations on Day of Surgery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000" smtClean="0">
                <a:solidFill>
                  <a:srgbClr val="D2A010"/>
                </a:solidFill>
              </a:rPr>
              <a:t>       </a:t>
            </a:r>
            <a:r>
              <a:rPr lang="en-GB" sz="2000" smtClean="0">
                <a:solidFill>
                  <a:schemeClr val="accent1"/>
                </a:solidFill>
              </a:rPr>
              <a:t>+</a:t>
            </a:r>
            <a:r>
              <a:rPr lang="en-GB" sz="2000" smtClean="0">
                <a:solidFill>
                  <a:srgbClr val="D2A010"/>
                </a:solidFill>
              </a:rPr>
              <a:t>  </a:t>
            </a:r>
            <a:r>
              <a:rPr lang="en-GB" sz="2100" smtClean="0"/>
              <a:t>Phone patients 72 hours prior to surgery  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500" smtClean="0"/>
              <a:t>      </a:t>
            </a:r>
            <a:r>
              <a:rPr lang="en-GB" sz="2000" smtClean="0">
                <a:solidFill>
                  <a:schemeClr val="accent1"/>
                </a:solidFill>
              </a:rPr>
              <a:t>+  </a:t>
            </a:r>
            <a:r>
              <a:rPr lang="en-GB" sz="2100" smtClean="0"/>
              <a:t>Efficient Preassessment Service: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100" smtClean="0"/>
              <a:t>    Introduced Walk ins, Pt screening questionairre  and Pt Information    leaflets      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100" smtClean="0"/>
              <a:t>    Increased </a:t>
            </a:r>
            <a:r>
              <a:rPr lang="en-GB" sz="1900" smtClean="0"/>
              <a:t>Consultant input in clinics</a:t>
            </a:r>
            <a:r>
              <a:rPr lang="en-GB" sz="2100" smtClean="0"/>
              <a:t> (high risk pt preassessment )</a:t>
            </a:r>
          </a:p>
          <a:p>
            <a:pPr lvl="1"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100" smtClean="0"/>
              <a:t>    High risk pts on specified lists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100" smtClean="0"/>
              <a:t>     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GB" sz="2700" b="1" dirty="0" smtClean="0"/>
              <a:t>Late Starts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3000" dirty="0" smtClean="0"/>
              <a:t>         </a:t>
            </a:r>
            <a:r>
              <a:rPr lang="en-GB" sz="2100" dirty="0" smtClean="0">
                <a:solidFill>
                  <a:schemeClr val="accent1"/>
                </a:solidFill>
              </a:rPr>
              <a:t>+</a:t>
            </a:r>
            <a:r>
              <a:rPr lang="en-GB" sz="2300" dirty="0" smtClean="0"/>
              <a:t>Prompt starts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300" dirty="0" smtClean="0"/>
              <a:t>            </a:t>
            </a:r>
            <a:r>
              <a:rPr lang="en-GB" sz="2300" dirty="0" smtClean="0">
                <a:solidFill>
                  <a:schemeClr val="accent1"/>
                </a:solidFill>
              </a:rPr>
              <a:t>+</a:t>
            </a:r>
            <a:r>
              <a:rPr lang="en-GB" sz="2300" dirty="0" smtClean="0"/>
              <a:t>Introduction of all day lists (more efficient)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GB" sz="2700" dirty="0" smtClean="0"/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GB" sz="3000" b="1" dirty="0" smtClean="0"/>
          </a:p>
          <a:p>
            <a:pPr eaLnBrk="1" hangingPunct="1">
              <a:lnSpc>
                <a:spcPct val="70000"/>
              </a:lnSpc>
            </a:pPr>
            <a:r>
              <a:rPr lang="en-GB" sz="2700" b="1" dirty="0" smtClean="0"/>
              <a:t>Gaps Between Patients (Turnaround Time)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3000" dirty="0" smtClean="0"/>
              <a:t>          </a:t>
            </a:r>
            <a:r>
              <a:rPr lang="en-GB" sz="3000" dirty="0" smtClean="0"/>
              <a:t> </a:t>
            </a:r>
            <a:r>
              <a:rPr lang="en-GB" sz="2100" dirty="0" smtClean="0">
                <a:solidFill>
                  <a:schemeClr val="accent1"/>
                </a:solidFill>
              </a:rPr>
              <a:t>+</a:t>
            </a:r>
            <a:r>
              <a:rPr lang="en-GB" sz="2100" dirty="0" smtClean="0"/>
              <a:t>Pt ready on ward in time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100" dirty="0" smtClean="0"/>
              <a:t>               </a:t>
            </a:r>
            <a:r>
              <a:rPr lang="en-GB" sz="2100" dirty="0" smtClean="0">
                <a:solidFill>
                  <a:schemeClr val="accent1"/>
                </a:solidFill>
              </a:rPr>
              <a:t>+</a:t>
            </a:r>
            <a:r>
              <a:rPr lang="en-GB" sz="2100" dirty="0" smtClean="0"/>
              <a:t>Walk patients down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r>
              <a:rPr lang="en-GB" sz="2100" dirty="0" smtClean="0"/>
              <a:t>               </a:t>
            </a:r>
            <a:r>
              <a:rPr lang="en-GB" sz="2100" dirty="0" smtClean="0">
                <a:solidFill>
                  <a:schemeClr val="accent1"/>
                </a:solidFill>
              </a:rPr>
              <a:t>+</a:t>
            </a:r>
            <a:r>
              <a:rPr lang="en-GB" sz="2100" dirty="0" smtClean="0"/>
              <a:t>Designated Recovery </a:t>
            </a:r>
            <a:r>
              <a:rPr lang="en-GB" sz="2100" dirty="0" smtClean="0"/>
              <a:t>Nurses</a:t>
            </a:r>
          </a:p>
          <a:p>
            <a:pPr eaLnBrk="1" hangingPunct="1">
              <a:lnSpc>
                <a:spcPct val="70000"/>
              </a:lnSpc>
              <a:buFont typeface="Wingdings 2" pitchFamily="18" charset="2"/>
              <a:buNone/>
            </a:pPr>
            <a:endParaRPr lang="en-GB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2988" y="2708275"/>
            <a:ext cx="84582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7200" b="1" dirty="0" smtClean="0"/>
              <a:t>THANK YOU</a:t>
            </a:r>
            <a:endParaRPr lang="en-GB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STANDARDS FOR BEST PRACTICE</a:t>
            </a:r>
            <a:endParaRPr lang="en-GB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90% theatre utilisation</a:t>
            </a:r>
          </a:p>
          <a:p>
            <a:pPr eaLnBrk="1" hangingPunct="1"/>
            <a:r>
              <a:rPr lang="en-GB" sz="2800" smtClean="0"/>
              <a:t>Less than 10%  lists should have utilisation of &lt; 80%</a:t>
            </a:r>
          </a:p>
          <a:p>
            <a:pPr eaLnBrk="1" hangingPunct="1"/>
            <a:r>
              <a:rPr lang="en-GB" sz="2800" smtClean="0"/>
              <a:t>Less than 10%  lists should have utilisation of &gt; 100% </a:t>
            </a:r>
          </a:p>
          <a:p>
            <a:pPr eaLnBrk="1" hangingPunct="1"/>
            <a:r>
              <a:rPr lang="en-GB" sz="2800" smtClean="0"/>
              <a:t>100% of lists should start within 15 mins of planned start time</a:t>
            </a:r>
          </a:p>
          <a:p>
            <a:pPr eaLnBrk="1" hangingPunct="1"/>
            <a:r>
              <a:rPr lang="en-GB" sz="2800" smtClean="0"/>
              <a:t>Less than 10% of lists should have an unplanned gap of &gt; 10 min during the session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COMMOM REASONS FOR FAILURE TO REACH STANDARDS</a:t>
            </a:r>
            <a:endParaRPr lang="en-GB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Medical staff unavailable</a:t>
            </a:r>
          </a:p>
          <a:p>
            <a:pPr eaLnBrk="1" hangingPunct="1"/>
            <a:r>
              <a:rPr lang="en-GB" sz="2800" smtClean="0"/>
              <a:t>Equipment shortages</a:t>
            </a:r>
          </a:p>
          <a:p>
            <a:pPr eaLnBrk="1" hangingPunct="1"/>
            <a:r>
              <a:rPr lang="en-GB" sz="2800" smtClean="0"/>
              <a:t>Training issues</a:t>
            </a:r>
          </a:p>
          <a:p>
            <a:pPr eaLnBrk="1" hangingPunct="1"/>
            <a:r>
              <a:rPr lang="en-GB" sz="2800" smtClean="0"/>
              <a:t>Failure of patient to attend</a:t>
            </a:r>
          </a:p>
          <a:p>
            <a:pPr eaLnBrk="1" hangingPunct="1"/>
            <a:r>
              <a:rPr lang="en-GB" sz="2800" smtClean="0"/>
              <a:t>Cancellation of patients on the day of surgery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REASONS FOR AUDIT</a:t>
            </a:r>
            <a:endParaRPr lang="en-GB" dirty="0"/>
          </a:p>
        </p:txBody>
      </p:sp>
      <p:sp>
        <p:nvSpPr>
          <p:cNvPr id="17410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Identify if day care theatre utilisation is upto standards</a:t>
            </a:r>
          </a:p>
          <a:p>
            <a:pPr eaLnBrk="1" hangingPunct="1">
              <a:buFont typeface="Wingdings 2" pitchFamily="18" charset="2"/>
              <a:buNone/>
            </a:pPr>
            <a:endParaRPr lang="en-GB" sz="2800" smtClean="0"/>
          </a:p>
          <a:p>
            <a:pPr eaLnBrk="1" hangingPunct="1"/>
            <a:r>
              <a:rPr lang="en-GB" sz="2800" smtClean="0"/>
              <a:t>Implement steps to improve current practice and optimize utilisation to maximize theatre efficiency 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Prospective audit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  February – March 2008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800" smtClean="0"/>
              <a:t>      </a:t>
            </a:r>
          </a:p>
          <a:p>
            <a:pPr eaLnBrk="1" hangingPunct="1"/>
            <a:r>
              <a:rPr lang="en-GB" sz="2800" smtClean="0"/>
              <a:t>Audit proforma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8" name="Picture 7" descr="Scan2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388" y="0"/>
            <a:ext cx="8640762" cy="69119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4" name="Content Placeholder 3" descr="Scan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388" y="0"/>
            <a:ext cx="8785225" cy="6899275"/>
          </a:xfr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ALLOCATED THEATRE SESSIONS</a:t>
            </a:r>
            <a:endParaRPr lang="en-GB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43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Morning lists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Planned start time    09:00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Planned finish time  12:30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3.5hrs     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Afternoon lists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 Planned start time   13:30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 Planned finish time  17:00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 3.5hrs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179 sessions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</a:t>
            </a:r>
            <a:r>
              <a:rPr lang="en-GB" sz="2800" smtClean="0">
                <a:solidFill>
                  <a:srgbClr val="C87D0E"/>
                </a:solidFill>
              </a:rPr>
              <a:t>-</a:t>
            </a:r>
            <a:r>
              <a:rPr lang="en-GB" sz="2800" smtClean="0"/>
              <a:t> 95 morning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GB" sz="2800" smtClean="0"/>
              <a:t>         </a:t>
            </a:r>
            <a:r>
              <a:rPr lang="en-GB" sz="2800" smtClean="0">
                <a:solidFill>
                  <a:srgbClr val="C87D0E"/>
                </a:solidFill>
              </a:rPr>
              <a:t>-</a:t>
            </a:r>
            <a:r>
              <a:rPr lang="en-GB" sz="2800" smtClean="0"/>
              <a:t> 84 afternoon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1169</TotalTime>
  <Words>786</Words>
  <Application>Microsoft Office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Trek</vt:lpstr>
      <vt:lpstr>Microsoft Office Excel Chart</vt:lpstr>
      <vt:lpstr>AUDIT ON DAY THEATRE UTILISATION </vt:lpstr>
      <vt:lpstr>INTRODUCTION</vt:lpstr>
      <vt:lpstr>STANDARDS FOR BEST PRACTICE</vt:lpstr>
      <vt:lpstr>COMMOM REASONS FOR FAILURE TO REACH STANDARDS</vt:lpstr>
      <vt:lpstr>REASONS FOR AUDIT</vt:lpstr>
      <vt:lpstr>METHODS</vt:lpstr>
      <vt:lpstr>Slide 7</vt:lpstr>
      <vt:lpstr>Slide 8</vt:lpstr>
      <vt:lpstr>ALLOCATED THEATRE SESSIONS</vt:lpstr>
      <vt:lpstr>MORNING SESSIONS - start time</vt:lpstr>
      <vt:lpstr>Morning sessions start time</vt:lpstr>
      <vt:lpstr>Reasons for late starts</vt:lpstr>
      <vt:lpstr>Morning sessions end time</vt:lpstr>
      <vt:lpstr>AFTERNOON sessions START TIMES</vt:lpstr>
      <vt:lpstr>AFTERNOON SESSIONS START TIMES</vt:lpstr>
      <vt:lpstr>REASONS FOR late starts</vt:lpstr>
      <vt:lpstr>AFTERNOON sessions END TIME</vt:lpstr>
      <vt:lpstr>summary</vt:lpstr>
      <vt:lpstr>utilisation</vt:lpstr>
      <vt:lpstr>Under utilisation</vt:lpstr>
      <vt:lpstr>gaps between patients</vt:lpstr>
      <vt:lpstr>CANCELLATIONS</vt:lpstr>
      <vt:lpstr>CANCELLATIONS</vt:lpstr>
      <vt:lpstr>results</vt:lpstr>
      <vt:lpstr>conclusion</vt:lpstr>
      <vt:lpstr>recommendations</vt:lpstr>
      <vt:lpstr>Slide 27</vt:lpstr>
      <vt:lpstr>Slide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ON DAY THEATRE UTILISATION</dc:title>
  <dc:creator>Nandana</dc:creator>
  <cp:lastModifiedBy>Valued Acer Customer</cp:lastModifiedBy>
  <cp:revision>157</cp:revision>
  <dcterms:created xsi:type="dcterms:W3CDTF">2010-06-02T15:50:36Z</dcterms:created>
  <dcterms:modified xsi:type="dcterms:W3CDTF">2010-06-17T08:23:07Z</dcterms:modified>
</cp:coreProperties>
</file>